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sldIdLst>
    <p:sldId id="259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62" r:id="rId11"/>
    <p:sldId id="263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B2E83"/>
    <a:srgbClr val="E8D3A2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38" autoAdjust="0"/>
    <p:restoredTop sz="94722"/>
  </p:normalViewPr>
  <p:slideViewPr>
    <p:cSldViewPr snapToGrid="0" snapToObjects="1" showGuides="1">
      <p:cViewPr varScale="1">
        <p:scale>
          <a:sx n="143" d="100"/>
          <a:sy n="143" d="100"/>
        </p:scale>
        <p:origin x="784" y="208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7.tiff"/><Relationship Id="rId7" Type="http://schemas.openxmlformats.org/officeDocument/2006/relationships/image" Target="../media/image11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Relationship Id="rId9" Type="http://schemas.openxmlformats.org/officeDocument/2006/relationships/image" Target="../media/image1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Structures, Algorithms, and Discrete Mathematics (1)</a:t>
            </a:r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8D6925-DC8F-994C-8302-31538A9B1C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5"/>
            <a:ext cx="8196210" cy="4825440"/>
          </a:xfrm>
        </p:spPr>
        <p:txBody>
          <a:bodyPr/>
          <a:lstStyle/>
          <a:p>
            <a:r>
              <a:rPr lang="en-US" dirty="0"/>
              <a:t>Problem:</a:t>
            </a:r>
          </a:p>
          <a:p>
            <a:pPr lvl="1"/>
            <a:r>
              <a:rPr lang="en-US" dirty="0"/>
              <a:t>Class Scheduling</a:t>
            </a:r>
          </a:p>
          <a:p>
            <a:endParaRPr lang="en-US" dirty="0"/>
          </a:p>
          <a:p>
            <a:r>
              <a:rPr lang="en-US" dirty="0"/>
              <a:t>Data Structure:</a:t>
            </a:r>
          </a:p>
          <a:p>
            <a:pPr lvl="1"/>
            <a:r>
              <a:rPr lang="en-US" dirty="0"/>
              <a:t>Array, linked list, stack, </a:t>
            </a:r>
            <a:r>
              <a:rPr lang="en-US" dirty="0" err="1"/>
              <a:t>hashtable</a:t>
            </a:r>
            <a:endParaRPr lang="en-US" dirty="0"/>
          </a:p>
          <a:p>
            <a:endParaRPr lang="en-US" dirty="0"/>
          </a:p>
          <a:p>
            <a:r>
              <a:rPr lang="en-US" dirty="0"/>
              <a:t>Algorithm:</a:t>
            </a:r>
          </a:p>
          <a:p>
            <a:pPr lvl="1"/>
            <a:r>
              <a:rPr lang="en-US" dirty="0"/>
              <a:t>Recursion</a:t>
            </a:r>
          </a:p>
          <a:p>
            <a:endParaRPr lang="en-US" dirty="0"/>
          </a:p>
          <a:p>
            <a:r>
              <a:rPr lang="en-US" dirty="0"/>
              <a:t>Performance Analysis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AD382B-D13E-3C46-BD12-F2D9CAA9E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</p:txBody>
      </p:sp>
    </p:spTree>
    <p:extLst>
      <p:ext uri="{BB962C8B-B14F-4D97-AF65-F5344CB8AC3E}">
        <p14:creationId xmlns:p14="http://schemas.microsoft.com/office/powerpoint/2010/main" val="932782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B63FE5-CCBD-FC44-A473-769802C4C1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Dr. Peng Du</a:t>
            </a:r>
          </a:p>
          <a:p>
            <a:pPr lvl="1"/>
            <a:r>
              <a:rPr lang="en-US" dirty="0"/>
              <a:t>High performance computing</a:t>
            </a:r>
          </a:p>
          <a:p>
            <a:pPr lvl="1"/>
            <a:r>
              <a:rPr lang="en-US" dirty="0"/>
              <a:t>Cloud computing</a:t>
            </a:r>
          </a:p>
          <a:p>
            <a:pPr lvl="1"/>
            <a:r>
              <a:rPr lang="en-US" dirty="0"/>
              <a:t>Web service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175F689-4A00-9547-B0F1-4F4E1B4A9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BE0470-5B11-4541-BE40-131CAF7DC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8357" y="699723"/>
            <a:ext cx="2360129" cy="13275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F6B7E6-8970-8D4B-82EE-8BD8674D2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2947" y="1041480"/>
            <a:ext cx="1732568" cy="9047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85B767-B998-AE40-86E6-C0C86A562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107450"/>
            <a:ext cx="1270000" cy="127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20EFFD-DB30-0C47-BF4C-1BAEF0589B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4341" y="4380256"/>
            <a:ext cx="964971" cy="9649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E25B14-6A42-8947-B2C2-947D5E59AF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5163" y="4456205"/>
            <a:ext cx="1133673" cy="9649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E3F072-3F66-8D4E-AF7B-8096C10603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22947" y="2114002"/>
            <a:ext cx="1729768" cy="9934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C1466E-7160-9949-A9CF-75F2FD2CE20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8227"/>
          <a:stretch/>
        </p:blipFill>
        <p:spPr>
          <a:xfrm>
            <a:off x="521022" y="6098092"/>
            <a:ext cx="2254996" cy="5561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117503-A9EF-4F4D-96A4-ACEA5C77111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1022" y="5094006"/>
            <a:ext cx="2254996" cy="117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886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D40504-ACDF-C344-857C-51FEF00D7F8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6"/>
            <a:ext cx="8196210" cy="3785534"/>
          </a:xfrm>
        </p:spPr>
        <p:txBody>
          <a:bodyPr/>
          <a:lstStyle/>
          <a:p>
            <a:r>
              <a:rPr lang="en-US" dirty="0"/>
              <a:t>You need to take N course, and some courses may have prerequisites, for example:</a:t>
            </a:r>
          </a:p>
          <a:p>
            <a:endParaRPr lang="en-US" dirty="0"/>
          </a:p>
          <a:p>
            <a:r>
              <a:rPr lang="en-US" dirty="0"/>
              <a:t>CSS 342: </a:t>
            </a:r>
          </a:p>
          <a:p>
            <a:pPr lvl="1"/>
            <a:r>
              <a:rPr lang="en-US" dirty="0"/>
              <a:t>CSS 133, CSS 143, CSE 143, or CSS 162, and </a:t>
            </a:r>
          </a:p>
          <a:p>
            <a:pPr lvl="1"/>
            <a:r>
              <a:rPr lang="en-US" dirty="0"/>
              <a:t>STMATH 125 or MATH 125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6A199F-79DD-A349-9F24-D27260EA0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Here’s a problem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40596A3-5D96-7B41-87C9-CCCAE40BFAE3}"/>
              </a:ext>
            </a:extLst>
          </p:cNvPr>
          <p:cNvSpPr/>
          <p:nvPr/>
        </p:nvSpPr>
        <p:spPr>
          <a:xfrm>
            <a:off x="1792942" y="5572089"/>
            <a:ext cx="2223246" cy="914400"/>
          </a:xfrm>
          <a:prstGeom prst="round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chemeClr val="accent5"/>
                </a:solidFill>
              </a:rPr>
              <a:t>STMATH 125 or MATH 125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D0E9040-7213-C94E-85A9-880D7FAF9364}"/>
              </a:ext>
            </a:extLst>
          </p:cNvPr>
          <p:cNvSpPr/>
          <p:nvPr/>
        </p:nvSpPr>
        <p:spPr>
          <a:xfrm>
            <a:off x="1792942" y="4496982"/>
            <a:ext cx="2223246" cy="914400"/>
          </a:xfrm>
          <a:prstGeom prst="round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/>
                </a:solidFill>
              </a:rPr>
              <a:t>CSS 133, CSS 143, CSE 143, or CSS 162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31FF1B8-16F0-F04B-83AB-D8893C2D0BB5}"/>
              </a:ext>
            </a:extLst>
          </p:cNvPr>
          <p:cNvSpPr/>
          <p:nvPr/>
        </p:nvSpPr>
        <p:spPr>
          <a:xfrm>
            <a:off x="5038164" y="4981077"/>
            <a:ext cx="2223246" cy="914400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/>
                </a:solidFill>
              </a:rPr>
              <a:t>CSS 342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1F5D1D9-EBAA-4B41-AFC0-4DE22A57BF30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4016188" y="4954182"/>
            <a:ext cx="1021976" cy="4840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3F4A3BC-B38A-774B-B201-18669EDC348E}"/>
              </a:ext>
            </a:extLst>
          </p:cNvPr>
          <p:cNvCxnSpPr>
            <a:stCxn id="4" idx="3"/>
          </p:cNvCxnSpPr>
          <p:nvPr/>
        </p:nvCxnSpPr>
        <p:spPr>
          <a:xfrm flipV="1">
            <a:off x="4016188" y="5572089"/>
            <a:ext cx="1021976" cy="45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019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357BD1-607B-6D47-B329-4F2B52E2A0D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5"/>
            <a:ext cx="8196210" cy="1391957"/>
          </a:xfrm>
        </p:spPr>
        <p:txBody>
          <a:bodyPr/>
          <a:lstStyle/>
          <a:p>
            <a:r>
              <a:rPr lang="en-US" b="0" dirty="0"/>
              <a:t>Former definition:</a:t>
            </a:r>
          </a:p>
          <a:p>
            <a:pPr lvl="1"/>
            <a:r>
              <a:rPr lang="en-US" b="0" dirty="0"/>
              <a:t>Given the total number of courses and a list of prerequisite </a:t>
            </a:r>
            <a:r>
              <a:rPr lang="en-US" dirty="0"/>
              <a:t>pairs</a:t>
            </a:r>
            <a:r>
              <a:rPr lang="en-US" b="0" dirty="0"/>
              <a:t>, return the ordering of courses you should take to finish all courses.</a:t>
            </a:r>
            <a:endParaRPr lang="en-US" dirty="0"/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91CF3EAE-7B38-664A-9572-BC7674AA3368}"/>
              </a:ext>
            </a:extLst>
          </p:cNvPr>
          <p:cNvSpPr txBox="1">
            <a:spLocks/>
          </p:cNvSpPr>
          <p:nvPr/>
        </p:nvSpPr>
        <p:spPr>
          <a:xfrm>
            <a:off x="659305" y="3429000"/>
            <a:ext cx="8196210" cy="100852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/>
              <a:t>Example:</a:t>
            </a:r>
          </a:p>
          <a:p>
            <a:pPr lvl="1"/>
            <a:r>
              <a:rPr lang="en-US" b="0" dirty="0"/>
              <a:t>0 </a:t>
            </a:r>
            <a:r>
              <a:rPr lang="en-US" b="0" dirty="0">
                <a:sym typeface="Wingdings" pitchFamily="2" charset="2"/>
              </a:rPr>
              <a:t> 1, 2 (read as “course 0 is the prerequisite of course 1 and 2”)</a:t>
            </a:r>
          </a:p>
          <a:p>
            <a:pPr lvl="1"/>
            <a:endParaRPr lang="en-US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37B55606-808B-B541-83DB-91E4061CBB48}"/>
              </a:ext>
            </a:extLst>
          </p:cNvPr>
          <p:cNvSpPr txBox="1">
            <a:spLocks/>
          </p:cNvSpPr>
          <p:nvPr/>
        </p:nvSpPr>
        <p:spPr>
          <a:xfrm>
            <a:off x="659305" y="4630270"/>
            <a:ext cx="8196210" cy="100852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/>
              <a:t>Another example:</a:t>
            </a:r>
          </a:p>
          <a:p>
            <a:pPr lvl="1"/>
            <a:r>
              <a:rPr lang="en-US" b="0" dirty="0"/>
              <a:t>1 </a:t>
            </a:r>
            <a:r>
              <a:rPr lang="en-US" b="0" dirty="0">
                <a:sym typeface="Wingdings" pitchFamily="2" charset="2"/>
              </a:rPr>
              <a:t> 4 (“course 1 is the prerequisite of course 4”)</a:t>
            </a:r>
          </a:p>
          <a:p>
            <a:pPr lvl="1"/>
            <a:endParaRPr lang="en-US" dirty="0"/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99A66355-4905-6140-8540-A2BC8BFCD9CC}"/>
              </a:ext>
            </a:extLst>
          </p:cNvPr>
          <p:cNvSpPr txBox="1">
            <a:spLocks/>
          </p:cNvSpPr>
          <p:nvPr/>
        </p:nvSpPr>
        <p:spPr>
          <a:xfrm>
            <a:off x="659305" y="5670174"/>
            <a:ext cx="8196210" cy="100852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/>
              <a:t>Some courses don’t have prerequisite</a:t>
            </a: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926463DD-425C-1140-8BD8-71122CDF6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COURSE SCHEDULING</a:t>
            </a:r>
          </a:p>
        </p:txBody>
      </p:sp>
    </p:spTree>
    <p:extLst>
      <p:ext uri="{BB962C8B-B14F-4D97-AF65-F5344CB8AC3E}">
        <p14:creationId xmlns:p14="http://schemas.microsoft.com/office/powerpoint/2010/main" val="3859282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498143-E6CC-A54E-96A5-FF68CF15C5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0 </a:t>
            </a:r>
            <a:r>
              <a:rPr lang="en-US" dirty="0">
                <a:sym typeface="Wingdings" pitchFamily="2" charset="2"/>
              </a:rPr>
              <a:t> 1</a:t>
            </a:r>
          </a:p>
          <a:p>
            <a:r>
              <a:rPr lang="en-US" dirty="0">
                <a:sym typeface="Wingdings" pitchFamily="2" charset="2"/>
              </a:rPr>
              <a:t>0  3</a:t>
            </a:r>
          </a:p>
          <a:p>
            <a:r>
              <a:rPr lang="en-US" dirty="0">
                <a:sym typeface="Wingdings" pitchFamily="2" charset="2"/>
              </a:rPr>
              <a:t>1  2</a:t>
            </a:r>
          </a:p>
          <a:p>
            <a:r>
              <a:rPr lang="en-US" dirty="0">
                <a:sym typeface="Wingdings" pitchFamily="2" charset="2"/>
              </a:rPr>
              <a:t>1  3</a:t>
            </a:r>
          </a:p>
          <a:p>
            <a:r>
              <a:rPr lang="en-US" dirty="0">
                <a:sym typeface="Wingdings" pitchFamily="2" charset="2"/>
              </a:rPr>
              <a:t>2  4</a:t>
            </a:r>
          </a:p>
          <a:p>
            <a:r>
              <a:rPr lang="en-US" dirty="0">
                <a:sym typeface="Wingdings" pitchFamily="2" charset="2"/>
              </a:rPr>
              <a:t>3  4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CC7579-77A0-BC4F-B477-B2D56A8BA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SCHEDULING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592A8BB-1463-A44E-8F75-89FA00817B4B}"/>
              </a:ext>
            </a:extLst>
          </p:cNvPr>
          <p:cNvGrpSpPr/>
          <p:nvPr/>
        </p:nvGrpSpPr>
        <p:grpSpPr>
          <a:xfrm>
            <a:off x="4909131" y="1428656"/>
            <a:ext cx="2797945" cy="3009929"/>
            <a:chOff x="4909131" y="1428656"/>
            <a:chExt cx="2797945" cy="300992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C8CF101-9BEC-5E42-99A3-24504278E50E}"/>
                </a:ext>
              </a:extLst>
            </p:cNvPr>
            <p:cNvSpPr/>
            <p:nvPr/>
          </p:nvSpPr>
          <p:spPr>
            <a:xfrm>
              <a:off x="4909131" y="2637785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6310AE6-D618-274C-A65C-171819879B0D}"/>
                </a:ext>
              </a:extLst>
            </p:cNvPr>
            <p:cNvSpPr/>
            <p:nvPr/>
          </p:nvSpPr>
          <p:spPr>
            <a:xfrm>
              <a:off x="5966967" y="2637784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96E6994-3A44-6A48-9485-707057F1B929}"/>
                </a:ext>
              </a:extLst>
            </p:cNvPr>
            <p:cNvSpPr/>
            <p:nvPr/>
          </p:nvSpPr>
          <p:spPr>
            <a:xfrm>
              <a:off x="7115405" y="1984467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0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84E718B-CBF5-C14C-AAA4-5AEB4C9CAAFE}"/>
                </a:ext>
              </a:extLst>
            </p:cNvPr>
            <p:cNvSpPr/>
            <p:nvPr/>
          </p:nvSpPr>
          <p:spPr>
            <a:xfrm>
              <a:off x="5350980" y="3846914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4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A8C4F6A-6D0F-934F-AC3D-B71260560B73}"/>
                </a:ext>
              </a:extLst>
            </p:cNvPr>
            <p:cNvSpPr/>
            <p:nvPr/>
          </p:nvSpPr>
          <p:spPr>
            <a:xfrm>
              <a:off x="5375296" y="1428656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1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BF736A5-233C-1340-87BF-E112D537B41F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5282931" y="1933679"/>
              <a:ext cx="179013" cy="755733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91F854AF-490D-6D4A-8528-459FEE188EF5}"/>
                </a:ext>
              </a:extLst>
            </p:cNvPr>
            <p:cNvCxnSpPr>
              <a:cxnSpLocks/>
              <a:stCxn id="11" idx="5"/>
              <a:endCxn id="6" idx="0"/>
            </p:cNvCxnSpPr>
            <p:nvPr/>
          </p:nvCxnSpPr>
          <p:spPr>
            <a:xfrm>
              <a:off x="5880319" y="1933679"/>
              <a:ext cx="382484" cy="704105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E465208-4412-4C40-A5E6-376D21ADE1FE}"/>
                </a:ext>
              </a:extLst>
            </p:cNvPr>
            <p:cNvCxnSpPr>
              <a:cxnSpLocks/>
              <a:stCxn id="4" idx="4"/>
              <a:endCxn id="8" idx="1"/>
            </p:cNvCxnSpPr>
            <p:nvPr/>
          </p:nvCxnSpPr>
          <p:spPr>
            <a:xfrm>
              <a:off x="5204967" y="3229456"/>
              <a:ext cx="232661" cy="704106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32C0EF5-C666-1F40-BC82-277CD31991EA}"/>
                </a:ext>
              </a:extLst>
            </p:cNvPr>
            <p:cNvCxnSpPr>
              <a:cxnSpLocks/>
              <a:stCxn id="6" idx="4"/>
              <a:endCxn id="8" idx="7"/>
            </p:cNvCxnSpPr>
            <p:nvPr/>
          </p:nvCxnSpPr>
          <p:spPr>
            <a:xfrm flipH="1">
              <a:off x="5856003" y="3229455"/>
              <a:ext cx="406800" cy="704107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C3F9803-91D2-D54F-8672-9A090BE7C8F9}"/>
                </a:ext>
              </a:extLst>
            </p:cNvPr>
            <p:cNvCxnSpPr>
              <a:cxnSpLocks/>
              <a:stCxn id="7" idx="1"/>
              <a:endCxn id="11" idx="6"/>
            </p:cNvCxnSpPr>
            <p:nvPr/>
          </p:nvCxnSpPr>
          <p:spPr>
            <a:xfrm flipH="1" flipV="1">
              <a:off x="5966967" y="1724492"/>
              <a:ext cx="1235086" cy="346623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F8379C6-87A5-694A-B487-85CC556E7B65}"/>
                </a:ext>
              </a:extLst>
            </p:cNvPr>
            <p:cNvCxnSpPr>
              <a:cxnSpLocks/>
              <a:stCxn id="7" idx="3"/>
              <a:endCxn id="6" idx="6"/>
            </p:cNvCxnSpPr>
            <p:nvPr/>
          </p:nvCxnSpPr>
          <p:spPr>
            <a:xfrm flipH="1">
              <a:off x="6558638" y="2489490"/>
              <a:ext cx="643415" cy="44413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0498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498143-E6CC-A54E-96A5-FF68CF15C5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908" y="1756328"/>
            <a:ext cx="2191471" cy="4015497"/>
          </a:xfrm>
        </p:spPr>
        <p:txBody>
          <a:bodyPr/>
          <a:lstStyle/>
          <a:p>
            <a:r>
              <a:rPr lang="en-US" dirty="0"/>
              <a:t>0 </a:t>
            </a:r>
            <a:r>
              <a:rPr lang="en-US" dirty="0">
                <a:sym typeface="Wingdings" pitchFamily="2" charset="2"/>
              </a:rPr>
              <a:t> 1</a:t>
            </a:r>
          </a:p>
          <a:p>
            <a:r>
              <a:rPr lang="en-US" dirty="0">
                <a:sym typeface="Wingdings" pitchFamily="2" charset="2"/>
              </a:rPr>
              <a:t>0  3</a:t>
            </a:r>
          </a:p>
          <a:p>
            <a:r>
              <a:rPr lang="en-US" dirty="0">
                <a:sym typeface="Wingdings" pitchFamily="2" charset="2"/>
              </a:rPr>
              <a:t>1  2</a:t>
            </a:r>
          </a:p>
          <a:p>
            <a:r>
              <a:rPr lang="en-US" dirty="0">
                <a:sym typeface="Wingdings" pitchFamily="2" charset="2"/>
              </a:rPr>
              <a:t>1  3</a:t>
            </a:r>
          </a:p>
          <a:p>
            <a:r>
              <a:rPr lang="en-US" dirty="0">
                <a:sym typeface="Wingdings" pitchFamily="2" charset="2"/>
              </a:rPr>
              <a:t>2  4</a:t>
            </a:r>
          </a:p>
          <a:p>
            <a:r>
              <a:rPr lang="en-US" dirty="0">
                <a:sym typeface="Wingdings" pitchFamily="2" charset="2"/>
              </a:rPr>
              <a:t>3  4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CC7579-77A0-BC4F-B477-B2D56A8BA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SCHEDULING</a:t>
            </a:r>
          </a:p>
        </p:txBody>
      </p:sp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EDCD2BA8-2340-F24E-9876-36E3016C0D22}"/>
              </a:ext>
            </a:extLst>
          </p:cNvPr>
          <p:cNvSpPr txBox="1">
            <a:spLocks/>
          </p:cNvSpPr>
          <p:nvPr/>
        </p:nvSpPr>
        <p:spPr>
          <a:xfrm>
            <a:off x="3130501" y="1756328"/>
            <a:ext cx="1002833" cy="401549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[0,</a:t>
            </a:r>
            <a:r>
              <a:rPr lang="en-US" dirty="0">
                <a:sym typeface="Wingdings" pitchFamily="2" charset="2"/>
              </a:rPr>
              <a:t> 1]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[0, 3]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[1, 2]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[1, 3]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[2, 4]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[3, 4]</a:t>
            </a:r>
            <a:endParaRPr lang="en-US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95B63F7E-ED98-064B-A4E5-E6BC7F8AB75E}"/>
              </a:ext>
            </a:extLst>
          </p:cNvPr>
          <p:cNvSpPr/>
          <p:nvPr/>
        </p:nvSpPr>
        <p:spPr>
          <a:xfrm>
            <a:off x="1971811" y="2718551"/>
            <a:ext cx="977153" cy="49754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78DAAAF-775C-F64B-B058-BBF249EFB527}"/>
              </a:ext>
            </a:extLst>
          </p:cNvPr>
          <p:cNvGrpSpPr/>
          <p:nvPr/>
        </p:nvGrpSpPr>
        <p:grpSpPr>
          <a:xfrm>
            <a:off x="7469960" y="2232215"/>
            <a:ext cx="1494535" cy="1607767"/>
            <a:chOff x="4909131" y="1428656"/>
            <a:chExt cx="2797945" cy="300992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B054AFA-55FB-364D-B97E-07FF11901AF0}"/>
                </a:ext>
              </a:extLst>
            </p:cNvPr>
            <p:cNvSpPr/>
            <p:nvPr/>
          </p:nvSpPr>
          <p:spPr>
            <a:xfrm>
              <a:off x="4909131" y="2637785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2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645FE50-077F-3E43-B3D8-49FFCABCA82C}"/>
                </a:ext>
              </a:extLst>
            </p:cNvPr>
            <p:cNvSpPr/>
            <p:nvPr/>
          </p:nvSpPr>
          <p:spPr>
            <a:xfrm>
              <a:off x="5966967" y="2637784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3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E934B4C-E0F8-1F40-AD29-DAC0D9036DC1}"/>
                </a:ext>
              </a:extLst>
            </p:cNvPr>
            <p:cNvSpPr/>
            <p:nvPr/>
          </p:nvSpPr>
          <p:spPr>
            <a:xfrm>
              <a:off x="7115405" y="1984467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0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B47807A-0D16-464B-959D-FD93782A0421}"/>
                </a:ext>
              </a:extLst>
            </p:cNvPr>
            <p:cNvSpPr/>
            <p:nvPr/>
          </p:nvSpPr>
          <p:spPr>
            <a:xfrm>
              <a:off x="5350980" y="3846914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4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B020CFF-5839-5B43-ACB8-F247B867490F}"/>
                </a:ext>
              </a:extLst>
            </p:cNvPr>
            <p:cNvSpPr/>
            <p:nvPr/>
          </p:nvSpPr>
          <p:spPr>
            <a:xfrm>
              <a:off x="5375296" y="1428656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1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6214F1B-A26C-DA40-B277-CA38B395ABC0}"/>
                </a:ext>
              </a:extLst>
            </p:cNvPr>
            <p:cNvCxnSpPr>
              <a:cxnSpLocks/>
              <a:stCxn id="25" idx="3"/>
            </p:cNvCxnSpPr>
            <p:nvPr/>
          </p:nvCxnSpPr>
          <p:spPr>
            <a:xfrm flipH="1">
              <a:off x="5282931" y="1933679"/>
              <a:ext cx="179013" cy="755733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D7C74BF-6453-CD4D-8FCB-1DF739C22DE9}"/>
                </a:ext>
              </a:extLst>
            </p:cNvPr>
            <p:cNvCxnSpPr>
              <a:cxnSpLocks/>
              <a:stCxn id="25" idx="5"/>
              <a:endCxn id="21" idx="0"/>
            </p:cNvCxnSpPr>
            <p:nvPr/>
          </p:nvCxnSpPr>
          <p:spPr>
            <a:xfrm>
              <a:off x="5880319" y="1933679"/>
              <a:ext cx="382484" cy="704105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B451D7F-9424-8B43-A319-C15503C80156}"/>
                </a:ext>
              </a:extLst>
            </p:cNvPr>
            <p:cNvCxnSpPr>
              <a:cxnSpLocks/>
              <a:stCxn id="19" idx="4"/>
              <a:endCxn id="24" idx="1"/>
            </p:cNvCxnSpPr>
            <p:nvPr/>
          </p:nvCxnSpPr>
          <p:spPr>
            <a:xfrm>
              <a:off x="5204967" y="3229456"/>
              <a:ext cx="232661" cy="704106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87880BB-5ECD-F84D-A465-6C194A5EDDEA}"/>
                </a:ext>
              </a:extLst>
            </p:cNvPr>
            <p:cNvCxnSpPr>
              <a:cxnSpLocks/>
              <a:stCxn id="21" idx="4"/>
              <a:endCxn id="24" idx="7"/>
            </p:cNvCxnSpPr>
            <p:nvPr/>
          </p:nvCxnSpPr>
          <p:spPr>
            <a:xfrm flipH="1">
              <a:off x="5856003" y="3229455"/>
              <a:ext cx="406800" cy="704107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CC90D6B-8101-8647-BDD3-FB5BAE484003}"/>
                </a:ext>
              </a:extLst>
            </p:cNvPr>
            <p:cNvCxnSpPr>
              <a:cxnSpLocks/>
              <a:stCxn id="22" idx="1"/>
              <a:endCxn id="25" idx="6"/>
            </p:cNvCxnSpPr>
            <p:nvPr/>
          </p:nvCxnSpPr>
          <p:spPr>
            <a:xfrm flipH="1" flipV="1">
              <a:off x="5966967" y="1724492"/>
              <a:ext cx="1235086" cy="346623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1BF32485-684A-D345-A98D-35873CB5F704}"/>
                </a:ext>
              </a:extLst>
            </p:cNvPr>
            <p:cNvCxnSpPr>
              <a:cxnSpLocks/>
              <a:stCxn id="22" idx="3"/>
              <a:endCxn id="21" idx="6"/>
            </p:cNvCxnSpPr>
            <p:nvPr/>
          </p:nvCxnSpPr>
          <p:spPr>
            <a:xfrm flipH="1">
              <a:off x="6558638" y="2489490"/>
              <a:ext cx="643415" cy="44413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DC2C51B-E4B2-1C4C-956B-8E90EEA586B8}"/>
              </a:ext>
            </a:extLst>
          </p:cNvPr>
          <p:cNvCxnSpPr/>
          <p:nvPr/>
        </p:nvCxnSpPr>
        <p:spPr>
          <a:xfrm>
            <a:off x="4491318" y="3429000"/>
            <a:ext cx="2620658" cy="0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8452FFE-0EB0-EA4B-AF15-2F7D36101F95}"/>
              </a:ext>
            </a:extLst>
          </p:cNvPr>
          <p:cNvSpPr/>
          <p:nvPr/>
        </p:nvSpPr>
        <p:spPr>
          <a:xfrm>
            <a:off x="5589025" y="2967321"/>
            <a:ext cx="5489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sym typeface="Wingdings" pitchFamily="2" charset="2"/>
              </a:rPr>
              <a:t>?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EC9D39-E500-8B46-8669-2D2411E257B2}"/>
              </a:ext>
            </a:extLst>
          </p:cNvPr>
          <p:cNvSpPr/>
          <p:nvPr/>
        </p:nvSpPr>
        <p:spPr>
          <a:xfrm>
            <a:off x="4895151" y="1975161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EB429D7-DDC9-C24D-80EE-89AEAE025268}"/>
              </a:ext>
            </a:extLst>
          </p:cNvPr>
          <p:cNvSpPr/>
          <p:nvPr/>
        </p:nvSpPr>
        <p:spPr>
          <a:xfrm>
            <a:off x="5677359" y="1977139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0348D3B-C76E-AA41-BCC0-2EE8D53D0F2D}"/>
              </a:ext>
            </a:extLst>
          </p:cNvPr>
          <p:cNvSpPr/>
          <p:nvPr/>
        </p:nvSpPr>
        <p:spPr>
          <a:xfrm>
            <a:off x="6430695" y="1975161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7B8E2E2-E7D4-0340-B014-6AB98051C9C7}"/>
              </a:ext>
            </a:extLst>
          </p:cNvPr>
          <p:cNvCxnSpPr>
            <a:cxnSpLocks/>
            <a:endCxn id="40" idx="1"/>
          </p:cNvCxnSpPr>
          <p:nvPr/>
        </p:nvCxnSpPr>
        <p:spPr>
          <a:xfrm>
            <a:off x="6143523" y="2206265"/>
            <a:ext cx="287172" cy="19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FEF3EB82-7AB9-314A-A3FD-35056F2E592A}"/>
              </a:ext>
            </a:extLst>
          </p:cNvPr>
          <p:cNvSpPr/>
          <p:nvPr/>
        </p:nvSpPr>
        <p:spPr>
          <a:xfrm>
            <a:off x="4796119" y="1888854"/>
            <a:ext cx="2196352" cy="65005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13BBF39-EE57-584E-A07C-45B13A8FFF21}"/>
              </a:ext>
            </a:extLst>
          </p:cNvPr>
          <p:cNvSpPr/>
          <p:nvPr/>
        </p:nvSpPr>
        <p:spPr>
          <a:xfrm>
            <a:off x="4895151" y="2625333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CCEB317-919D-9D4F-B77A-1A09226994C9}"/>
              </a:ext>
            </a:extLst>
          </p:cNvPr>
          <p:cNvSpPr/>
          <p:nvPr/>
        </p:nvSpPr>
        <p:spPr>
          <a:xfrm>
            <a:off x="5677359" y="2627311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B5F4EAB-049A-9C4A-B22D-F1716477F00B}"/>
              </a:ext>
            </a:extLst>
          </p:cNvPr>
          <p:cNvSpPr/>
          <p:nvPr/>
        </p:nvSpPr>
        <p:spPr>
          <a:xfrm>
            <a:off x="6430695" y="2625333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0872788-A0C9-1046-837F-98EF7ABA6D2D}"/>
              </a:ext>
            </a:extLst>
          </p:cNvPr>
          <p:cNvCxnSpPr>
            <a:cxnSpLocks/>
            <a:endCxn id="49" idx="1"/>
          </p:cNvCxnSpPr>
          <p:nvPr/>
        </p:nvCxnSpPr>
        <p:spPr>
          <a:xfrm>
            <a:off x="6143523" y="2856437"/>
            <a:ext cx="287172" cy="19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82FC886B-E552-8046-93A1-749798683685}"/>
              </a:ext>
            </a:extLst>
          </p:cNvPr>
          <p:cNvSpPr/>
          <p:nvPr/>
        </p:nvSpPr>
        <p:spPr>
          <a:xfrm>
            <a:off x="4796119" y="2539026"/>
            <a:ext cx="2196352" cy="65005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DA9C689-7EAB-5443-B754-7D5400A6BB57}"/>
              </a:ext>
            </a:extLst>
          </p:cNvPr>
          <p:cNvSpPr/>
          <p:nvPr/>
        </p:nvSpPr>
        <p:spPr>
          <a:xfrm>
            <a:off x="4895151" y="3274483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5CDDC5B-84DA-9C46-9A49-D3407E7A0040}"/>
              </a:ext>
            </a:extLst>
          </p:cNvPr>
          <p:cNvSpPr/>
          <p:nvPr/>
        </p:nvSpPr>
        <p:spPr>
          <a:xfrm>
            <a:off x="5677359" y="3276461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D6F8241-7617-F643-9D8D-A68B44EF3236}"/>
              </a:ext>
            </a:extLst>
          </p:cNvPr>
          <p:cNvSpPr/>
          <p:nvPr/>
        </p:nvSpPr>
        <p:spPr>
          <a:xfrm>
            <a:off x="4796119" y="3188176"/>
            <a:ext cx="2196352" cy="65005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8887C19-E9BB-AB47-A595-9B133D05F549}"/>
              </a:ext>
            </a:extLst>
          </p:cNvPr>
          <p:cNvSpPr/>
          <p:nvPr/>
        </p:nvSpPr>
        <p:spPr>
          <a:xfrm>
            <a:off x="4895151" y="3924070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9B2422E-8A4E-BD4F-BB9D-0633288D99DB}"/>
              </a:ext>
            </a:extLst>
          </p:cNvPr>
          <p:cNvSpPr/>
          <p:nvPr/>
        </p:nvSpPr>
        <p:spPr>
          <a:xfrm>
            <a:off x="5677359" y="3926048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33B5652-8A8D-804A-BDEA-F6041BABADF6}"/>
              </a:ext>
            </a:extLst>
          </p:cNvPr>
          <p:cNvSpPr/>
          <p:nvPr/>
        </p:nvSpPr>
        <p:spPr>
          <a:xfrm>
            <a:off x="4796119" y="3837763"/>
            <a:ext cx="2196352" cy="65005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6909725-DA9A-404A-BBD7-254EB38E6963}"/>
              </a:ext>
            </a:extLst>
          </p:cNvPr>
          <p:cNvSpPr/>
          <p:nvPr/>
        </p:nvSpPr>
        <p:spPr>
          <a:xfrm>
            <a:off x="4895151" y="4577889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5810B54-2B01-D646-95AD-024D4B30095F}"/>
              </a:ext>
            </a:extLst>
          </p:cNvPr>
          <p:cNvSpPr/>
          <p:nvPr/>
        </p:nvSpPr>
        <p:spPr>
          <a:xfrm>
            <a:off x="4796119" y="4491582"/>
            <a:ext cx="2196352" cy="65005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7B4752-60DF-2842-AF58-3033B52EDEB5}"/>
              </a:ext>
            </a:extLst>
          </p:cNvPr>
          <p:cNvSpPr txBox="1"/>
          <p:nvPr/>
        </p:nvSpPr>
        <p:spPr>
          <a:xfrm>
            <a:off x="4796119" y="1147542"/>
            <a:ext cx="785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Vertex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12DCD64-3760-EA4D-9E74-68BE27D41471}"/>
              </a:ext>
            </a:extLst>
          </p:cNvPr>
          <p:cNvSpPr txBox="1"/>
          <p:nvPr/>
        </p:nvSpPr>
        <p:spPr>
          <a:xfrm>
            <a:off x="5744992" y="1156837"/>
            <a:ext cx="727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Edges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D6D67F1-8A97-234A-BD21-E45F14E0590D}"/>
              </a:ext>
            </a:extLst>
          </p:cNvPr>
          <p:cNvCxnSpPr>
            <a:cxnSpLocks/>
            <a:stCxn id="67" idx="2"/>
            <a:endCxn id="33" idx="0"/>
          </p:cNvCxnSpPr>
          <p:nvPr/>
        </p:nvCxnSpPr>
        <p:spPr>
          <a:xfrm flipH="1">
            <a:off x="5128233" y="1516874"/>
            <a:ext cx="60878" cy="458287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61E0412D-5DA4-8A41-BE2D-8072DF7704DD}"/>
              </a:ext>
            </a:extLst>
          </p:cNvPr>
          <p:cNvCxnSpPr>
            <a:cxnSpLocks/>
            <a:stCxn id="68" idx="2"/>
            <a:endCxn id="39" idx="0"/>
          </p:cNvCxnSpPr>
          <p:nvPr/>
        </p:nvCxnSpPr>
        <p:spPr>
          <a:xfrm flipH="1">
            <a:off x="5910441" y="1526169"/>
            <a:ext cx="198337" cy="45097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AC6AE27-EDEF-804D-B342-2E39E2E72D02}"/>
              </a:ext>
            </a:extLst>
          </p:cNvPr>
          <p:cNvCxnSpPr>
            <a:cxnSpLocks/>
            <a:stCxn id="68" idx="2"/>
            <a:endCxn id="40" idx="0"/>
          </p:cNvCxnSpPr>
          <p:nvPr/>
        </p:nvCxnSpPr>
        <p:spPr>
          <a:xfrm>
            <a:off x="6108778" y="1526169"/>
            <a:ext cx="554999" cy="44899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92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5" grpId="0" animBg="1"/>
      <p:bldP spid="12" grpId="0"/>
      <p:bldP spid="12" grpId="1"/>
      <p:bldP spid="33" grpId="0" animBg="1"/>
      <p:bldP spid="39" grpId="0" animBg="1"/>
      <p:bldP spid="40" grpId="0" animBg="1"/>
      <p:bldP spid="46" grpId="0" animBg="1"/>
      <p:bldP spid="47" grpId="0" animBg="1"/>
      <p:bldP spid="48" grpId="0" animBg="1"/>
      <p:bldP spid="49" grpId="0" animBg="1"/>
      <p:bldP spid="51" grpId="0" animBg="1"/>
      <p:bldP spid="52" grpId="0" animBg="1"/>
      <p:bldP spid="53" grpId="0" animBg="1"/>
      <p:bldP spid="56" grpId="0" animBg="1"/>
      <p:bldP spid="57" grpId="0" animBg="1"/>
      <p:bldP spid="58" grpId="0" animBg="1"/>
      <p:bldP spid="61" grpId="0" animBg="1"/>
      <p:bldP spid="62" grpId="0" animBg="1"/>
      <p:bldP spid="66" grpId="0" animBg="1"/>
      <p:bldP spid="67" grpId="0"/>
      <p:bldP spid="6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498143-E6CC-A54E-96A5-FF68CF15C5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908" y="1756328"/>
            <a:ext cx="2191471" cy="4015497"/>
          </a:xfrm>
        </p:spPr>
        <p:txBody>
          <a:bodyPr/>
          <a:lstStyle/>
          <a:p>
            <a:r>
              <a:rPr lang="en-US" dirty="0"/>
              <a:t>0 </a:t>
            </a:r>
            <a:r>
              <a:rPr lang="en-US" dirty="0">
                <a:sym typeface="Wingdings" pitchFamily="2" charset="2"/>
              </a:rPr>
              <a:t> 1</a:t>
            </a:r>
          </a:p>
          <a:p>
            <a:r>
              <a:rPr lang="en-US" dirty="0">
                <a:sym typeface="Wingdings" pitchFamily="2" charset="2"/>
              </a:rPr>
              <a:t>0  3</a:t>
            </a:r>
          </a:p>
          <a:p>
            <a:r>
              <a:rPr lang="en-US" dirty="0">
                <a:sym typeface="Wingdings" pitchFamily="2" charset="2"/>
              </a:rPr>
              <a:t>1  2</a:t>
            </a:r>
          </a:p>
          <a:p>
            <a:r>
              <a:rPr lang="en-US" dirty="0">
                <a:sym typeface="Wingdings" pitchFamily="2" charset="2"/>
              </a:rPr>
              <a:t>1  3</a:t>
            </a:r>
          </a:p>
          <a:p>
            <a:r>
              <a:rPr lang="en-US" dirty="0">
                <a:sym typeface="Wingdings" pitchFamily="2" charset="2"/>
              </a:rPr>
              <a:t>2  4</a:t>
            </a:r>
          </a:p>
          <a:p>
            <a:r>
              <a:rPr lang="en-US" dirty="0">
                <a:sym typeface="Wingdings" pitchFamily="2" charset="2"/>
              </a:rPr>
              <a:t>3  4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CC7579-77A0-BC4F-B477-B2D56A8BA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SCHEDULING</a:t>
            </a:r>
          </a:p>
        </p:txBody>
      </p:sp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EDCD2BA8-2340-F24E-9876-36E3016C0D22}"/>
              </a:ext>
            </a:extLst>
          </p:cNvPr>
          <p:cNvSpPr txBox="1">
            <a:spLocks/>
          </p:cNvSpPr>
          <p:nvPr/>
        </p:nvSpPr>
        <p:spPr>
          <a:xfrm>
            <a:off x="3130501" y="1756328"/>
            <a:ext cx="1002833" cy="4015497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2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100000"/>
              <a:buFont typeface="Lucida Grande"/>
              <a:buChar char="&gt;"/>
              <a:defRPr sz="18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Lucida Grande"/>
              <a:buChar char="&gt;"/>
              <a:defRPr sz="1400" b="1" i="0" kern="1200" baseline="0">
                <a:solidFill>
                  <a:srgbClr val="4B2E83"/>
                </a:solidFill>
                <a:latin typeface="Open Sans"/>
                <a:ea typeface="+mn-ea"/>
                <a:cs typeface="Open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[0,</a:t>
            </a:r>
            <a:r>
              <a:rPr lang="en-US" dirty="0">
                <a:sym typeface="Wingdings" pitchFamily="2" charset="2"/>
              </a:rPr>
              <a:t> 1]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[0, 3]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[1, 2]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[1, 3]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[2, 4]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[3, 4]</a:t>
            </a:r>
            <a:endParaRPr lang="en-US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95B63F7E-ED98-064B-A4E5-E6BC7F8AB75E}"/>
              </a:ext>
            </a:extLst>
          </p:cNvPr>
          <p:cNvSpPr/>
          <p:nvPr/>
        </p:nvSpPr>
        <p:spPr>
          <a:xfrm>
            <a:off x="1971811" y="2718551"/>
            <a:ext cx="977153" cy="49754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78DAAAF-775C-F64B-B058-BBF249EFB527}"/>
              </a:ext>
            </a:extLst>
          </p:cNvPr>
          <p:cNvGrpSpPr/>
          <p:nvPr/>
        </p:nvGrpSpPr>
        <p:grpSpPr>
          <a:xfrm>
            <a:off x="7469960" y="2232215"/>
            <a:ext cx="1494535" cy="1607767"/>
            <a:chOff x="4909131" y="1428656"/>
            <a:chExt cx="2797945" cy="300992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B054AFA-55FB-364D-B97E-07FF11901AF0}"/>
                </a:ext>
              </a:extLst>
            </p:cNvPr>
            <p:cNvSpPr/>
            <p:nvPr/>
          </p:nvSpPr>
          <p:spPr>
            <a:xfrm>
              <a:off x="4909131" y="2637785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2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645FE50-077F-3E43-B3D8-49FFCABCA82C}"/>
                </a:ext>
              </a:extLst>
            </p:cNvPr>
            <p:cNvSpPr/>
            <p:nvPr/>
          </p:nvSpPr>
          <p:spPr>
            <a:xfrm>
              <a:off x="5966967" y="2637784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3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E934B4C-E0F8-1F40-AD29-DAC0D9036DC1}"/>
                </a:ext>
              </a:extLst>
            </p:cNvPr>
            <p:cNvSpPr/>
            <p:nvPr/>
          </p:nvSpPr>
          <p:spPr>
            <a:xfrm>
              <a:off x="7115405" y="1984467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0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B47807A-0D16-464B-959D-FD93782A0421}"/>
                </a:ext>
              </a:extLst>
            </p:cNvPr>
            <p:cNvSpPr/>
            <p:nvPr/>
          </p:nvSpPr>
          <p:spPr>
            <a:xfrm>
              <a:off x="5350980" y="3846914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4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B020CFF-5839-5B43-ACB8-F247B867490F}"/>
                </a:ext>
              </a:extLst>
            </p:cNvPr>
            <p:cNvSpPr/>
            <p:nvPr/>
          </p:nvSpPr>
          <p:spPr>
            <a:xfrm>
              <a:off x="5375296" y="1428656"/>
              <a:ext cx="591671" cy="59167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5"/>
                  </a:solidFill>
                </a:rPr>
                <a:t>1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6214F1B-A26C-DA40-B277-CA38B395ABC0}"/>
                </a:ext>
              </a:extLst>
            </p:cNvPr>
            <p:cNvCxnSpPr>
              <a:cxnSpLocks/>
              <a:stCxn id="25" idx="3"/>
            </p:cNvCxnSpPr>
            <p:nvPr/>
          </p:nvCxnSpPr>
          <p:spPr>
            <a:xfrm flipH="1">
              <a:off x="5282931" y="1933679"/>
              <a:ext cx="179013" cy="755733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D7C74BF-6453-CD4D-8FCB-1DF739C22DE9}"/>
                </a:ext>
              </a:extLst>
            </p:cNvPr>
            <p:cNvCxnSpPr>
              <a:cxnSpLocks/>
              <a:stCxn id="25" idx="5"/>
              <a:endCxn id="21" idx="0"/>
            </p:cNvCxnSpPr>
            <p:nvPr/>
          </p:nvCxnSpPr>
          <p:spPr>
            <a:xfrm>
              <a:off x="5880319" y="1933679"/>
              <a:ext cx="382484" cy="704105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B451D7F-9424-8B43-A319-C15503C80156}"/>
                </a:ext>
              </a:extLst>
            </p:cNvPr>
            <p:cNvCxnSpPr>
              <a:cxnSpLocks/>
              <a:stCxn id="19" idx="4"/>
              <a:endCxn id="24" idx="1"/>
            </p:cNvCxnSpPr>
            <p:nvPr/>
          </p:nvCxnSpPr>
          <p:spPr>
            <a:xfrm>
              <a:off x="5204967" y="3229456"/>
              <a:ext cx="232661" cy="704106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87880BB-5ECD-F84D-A465-6C194A5EDDEA}"/>
                </a:ext>
              </a:extLst>
            </p:cNvPr>
            <p:cNvCxnSpPr>
              <a:cxnSpLocks/>
              <a:stCxn id="21" idx="4"/>
              <a:endCxn id="24" idx="7"/>
            </p:cNvCxnSpPr>
            <p:nvPr/>
          </p:nvCxnSpPr>
          <p:spPr>
            <a:xfrm flipH="1">
              <a:off x="5856003" y="3229455"/>
              <a:ext cx="406800" cy="704107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CC90D6B-8101-8647-BDD3-FB5BAE484003}"/>
                </a:ext>
              </a:extLst>
            </p:cNvPr>
            <p:cNvCxnSpPr>
              <a:cxnSpLocks/>
              <a:stCxn id="22" idx="1"/>
              <a:endCxn id="25" idx="6"/>
            </p:cNvCxnSpPr>
            <p:nvPr/>
          </p:nvCxnSpPr>
          <p:spPr>
            <a:xfrm flipH="1" flipV="1">
              <a:off x="5966967" y="1724492"/>
              <a:ext cx="1235086" cy="346623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1BF32485-684A-D345-A98D-35873CB5F704}"/>
                </a:ext>
              </a:extLst>
            </p:cNvPr>
            <p:cNvCxnSpPr>
              <a:cxnSpLocks/>
              <a:stCxn id="22" idx="3"/>
              <a:endCxn id="21" idx="6"/>
            </p:cNvCxnSpPr>
            <p:nvPr/>
          </p:nvCxnSpPr>
          <p:spPr>
            <a:xfrm flipH="1">
              <a:off x="6558638" y="2489490"/>
              <a:ext cx="643415" cy="444130"/>
            </a:xfrm>
            <a:prstGeom prst="straightConnector1">
              <a:avLst/>
            </a:prstGeom>
            <a:ln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3CEC9D39-E500-8B46-8669-2D2411E257B2}"/>
              </a:ext>
            </a:extLst>
          </p:cNvPr>
          <p:cNvSpPr/>
          <p:nvPr/>
        </p:nvSpPr>
        <p:spPr>
          <a:xfrm>
            <a:off x="4895151" y="1975161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EB429D7-DDC9-C24D-80EE-89AEAE025268}"/>
              </a:ext>
            </a:extLst>
          </p:cNvPr>
          <p:cNvSpPr/>
          <p:nvPr/>
        </p:nvSpPr>
        <p:spPr>
          <a:xfrm>
            <a:off x="5677359" y="1977139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0348D3B-C76E-AA41-BCC0-2EE8D53D0F2D}"/>
              </a:ext>
            </a:extLst>
          </p:cNvPr>
          <p:cNvSpPr/>
          <p:nvPr/>
        </p:nvSpPr>
        <p:spPr>
          <a:xfrm>
            <a:off x="6430695" y="1975161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D7B8E2E2-E7D4-0340-B014-6AB98051C9C7}"/>
              </a:ext>
            </a:extLst>
          </p:cNvPr>
          <p:cNvCxnSpPr>
            <a:cxnSpLocks/>
            <a:endCxn id="40" idx="1"/>
          </p:cNvCxnSpPr>
          <p:nvPr/>
        </p:nvCxnSpPr>
        <p:spPr>
          <a:xfrm>
            <a:off x="6143523" y="2206265"/>
            <a:ext cx="287172" cy="19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FEF3EB82-7AB9-314A-A3FD-35056F2E592A}"/>
              </a:ext>
            </a:extLst>
          </p:cNvPr>
          <p:cNvSpPr/>
          <p:nvPr/>
        </p:nvSpPr>
        <p:spPr>
          <a:xfrm>
            <a:off x="4796119" y="1888854"/>
            <a:ext cx="2196352" cy="65005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13BBF39-EE57-584E-A07C-45B13A8FFF21}"/>
              </a:ext>
            </a:extLst>
          </p:cNvPr>
          <p:cNvSpPr/>
          <p:nvPr/>
        </p:nvSpPr>
        <p:spPr>
          <a:xfrm>
            <a:off x="4895151" y="2625333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CCEB317-919D-9D4F-B77A-1A09226994C9}"/>
              </a:ext>
            </a:extLst>
          </p:cNvPr>
          <p:cNvSpPr/>
          <p:nvPr/>
        </p:nvSpPr>
        <p:spPr>
          <a:xfrm>
            <a:off x="5677359" y="2627311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B5F4EAB-049A-9C4A-B22D-F1716477F00B}"/>
              </a:ext>
            </a:extLst>
          </p:cNvPr>
          <p:cNvSpPr/>
          <p:nvPr/>
        </p:nvSpPr>
        <p:spPr>
          <a:xfrm>
            <a:off x="6430695" y="2625333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0872788-A0C9-1046-837F-98EF7ABA6D2D}"/>
              </a:ext>
            </a:extLst>
          </p:cNvPr>
          <p:cNvCxnSpPr>
            <a:cxnSpLocks/>
            <a:endCxn id="49" idx="1"/>
          </p:cNvCxnSpPr>
          <p:nvPr/>
        </p:nvCxnSpPr>
        <p:spPr>
          <a:xfrm>
            <a:off x="6143523" y="2856437"/>
            <a:ext cx="287172" cy="19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82FC886B-E552-8046-93A1-749798683685}"/>
              </a:ext>
            </a:extLst>
          </p:cNvPr>
          <p:cNvSpPr/>
          <p:nvPr/>
        </p:nvSpPr>
        <p:spPr>
          <a:xfrm>
            <a:off x="4796119" y="2539026"/>
            <a:ext cx="2196352" cy="65005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DA9C689-7EAB-5443-B754-7D5400A6BB57}"/>
              </a:ext>
            </a:extLst>
          </p:cNvPr>
          <p:cNvSpPr/>
          <p:nvPr/>
        </p:nvSpPr>
        <p:spPr>
          <a:xfrm>
            <a:off x="4895151" y="3274483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5CDDC5B-84DA-9C46-9A49-D3407E7A0040}"/>
              </a:ext>
            </a:extLst>
          </p:cNvPr>
          <p:cNvSpPr/>
          <p:nvPr/>
        </p:nvSpPr>
        <p:spPr>
          <a:xfrm>
            <a:off x="5677359" y="3276461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D6F8241-7617-F643-9D8D-A68B44EF3236}"/>
              </a:ext>
            </a:extLst>
          </p:cNvPr>
          <p:cNvSpPr/>
          <p:nvPr/>
        </p:nvSpPr>
        <p:spPr>
          <a:xfrm>
            <a:off x="4796119" y="3188176"/>
            <a:ext cx="2196352" cy="65005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8887C19-E9BB-AB47-A595-9B133D05F549}"/>
              </a:ext>
            </a:extLst>
          </p:cNvPr>
          <p:cNvSpPr/>
          <p:nvPr/>
        </p:nvSpPr>
        <p:spPr>
          <a:xfrm>
            <a:off x="4895151" y="3924070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9B2422E-8A4E-BD4F-BB9D-0633288D99DB}"/>
              </a:ext>
            </a:extLst>
          </p:cNvPr>
          <p:cNvSpPr/>
          <p:nvPr/>
        </p:nvSpPr>
        <p:spPr>
          <a:xfrm>
            <a:off x="5677359" y="3926048"/>
            <a:ext cx="466164" cy="466164"/>
          </a:xfrm>
          <a:prstGeom prst="rect">
            <a:avLst/>
          </a:prstGeom>
          <a:solidFill>
            <a:schemeClr val="bg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33B5652-8A8D-804A-BDEA-F6041BABADF6}"/>
              </a:ext>
            </a:extLst>
          </p:cNvPr>
          <p:cNvSpPr/>
          <p:nvPr/>
        </p:nvSpPr>
        <p:spPr>
          <a:xfrm>
            <a:off x="4796119" y="3837763"/>
            <a:ext cx="2196352" cy="65005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6909725-DA9A-404A-BBD7-254EB38E6963}"/>
              </a:ext>
            </a:extLst>
          </p:cNvPr>
          <p:cNvSpPr/>
          <p:nvPr/>
        </p:nvSpPr>
        <p:spPr>
          <a:xfrm>
            <a:off x="4895151" y="4577889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5810B54-2B01-D646-95AD-024D4B30095F}"/>
              </a:ext>
            </a:extLst>
          </p:cNvPr>
          <p:cNvSpPr/>
          <p:nvPr/>
        </p:nvSpPr>
        <p:spPr>
          <a:xfrm>
            <a:off x="4796119" y="4491582"/>
            <a:ext cx="2196352" cy="650052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B7B4752-60DF-2842-AF58-3033B52EDEB5}"/>
              </a:ext>
            </a:extLst>
          </p:cNvPr>
          <p:cNvSpPr txBox="1"/>
          <p:nvPr/>
        </p:nvSpPr>
        <p:spPr>
          <a:xfrm>
            <a:off x="4796119" y="1147542"/>
            <a:ext cx="785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Vertex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12DCD64-3760-EA4D-9E74-68BE27D41471}"/>
              </a:ext>
            </a:extLst>
          </p:cNvPr>
          <p:cNvSpPr txBox="1"/>
          <p:nvPr/>
        </p:nvSpPr>
        <p:spPr>
          <a:xfrm>
            <a:off x="5744992" y="1156837"/>
            <a:ext cx="727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Edges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D6D67F1-8A97-234A-BD21-E45F14E0590D}"/>
              </a:ext>
            </a:extLst>
          </p:cNvPr>
          <p:cNvCxnSpPr>
            <a:cxnSpLocks/>
            <a:stCxn id="67" idx="2"/>
            <a:endCxn id="33" idx="0"/>
          </p:cNvCxnSpPr>
          <p:nvPr/>
        </p:nvCxnSpPr>
        <p:spPr>
          <a:xfrm flipH="1">
            <a:off x="5128233" y="1516874"/>
            <a:ext cx="60878" cy="458287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61E0412D-5DA4-8A41-BE2D-8072DF7704DD}"/>
              </a:ext>
            </a:extLst>
          </p:cNvPr>
          <p:cNvCxnSpPr>
            <a:cxnSpLocks/>
            <a:stCxn id="68" idx="2"/>
            <a:endCxn id="39" idx="0"/>
          </p:cNvCxnSpPr>
          <p:nvPr/>
        </p:nvCxnSpPr>
        <p:spPr>
          <a:xfrm flipH="1">
            <a:off x="5910441" y="1526169"/>
            <a:ext cx="198337" cy="45097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AC6AE27-EDEF-804D-B342-2E39E2E72D02}"/>
              </a:ext>
            </a:extLst>
          </p:cNvPr>
          <p:cNvCxnSpPr>
            <a:cxnSpLocks/>
            <a:stCxn id="68" idx="2"/>
            <a:endCxn id="40" idx="0"/>
          </p:cNvCxnSpPr>
          <p:nvPr/>
        </p:nvCxnSpPr>
        <p:spPr>
          <a:xfrm>
            <a:off x="6108778" y="1526169"/>
            <a:ext cx="554999" cy="44899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E2C4F472-6612-5040-BA6F-1CA46DEC6A80}"/>
              </a:ext>
            </a:extLst>
          </p:cNvPr>
          <p:cNvSpPr/>
          <p:nvPr/>
        </p:nvSpPr>
        <p:spPr>
          <a:xfrm>
            <a:off x="1263032" y="5467435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3DFBB2D-4641-B840-842E-D7DD8A87588B}"/>
              </a:ext>
            </a:extLst>
          </p:cNvPr>
          <p:cNvSpPr/>
          <p:nvPr/>
        </p:nvSpPr>
        <p:spPr>
          <a:xfrm>
            <a:off x="2535416" y="5775051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B24B27F-63E5-B748-89DF-213D9A47B10E}"/>
              </a:ext>
            </a:extLst>
          </p:cNvPr>
          <p:cNvSpPr/>
          <p:nvPr/>
        </p:nvSpPr>
        <p:spPr>
          <a:xfrm>
            <a:off x="2845556" y="5370025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4978E4B-6275-9248-A843-9517DBCF030B}"/>
              </a:ext>
            </a:extLst>
          </p:cNvPr>
          <p:cNvSpPr/>
          <p:nvPr/>
        </p:nvSpPr>
        <p:spPr>
          <a:xfrm>
            <a:off x="4194998" y="5467435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92FDB6DB-E93C-DE4A-B822-4ABA285E5320}"/>
              </a:ext>
            </a:extLst>
          </p:cNvPr>
          <p:cNvSpPr/>
          <p:nvPr/>
        </p:nvSpPr>
        <p:spPr>
          <a:xfrm>
            <a:off x="5278828" y="5467435"/>
            <a:ext cx="466164" cy="466164"/>
          </a:xfrm>
          <a:prstGeom prst="rect">
            <a:avLst/>
          </a:prstGeom>
          <a:solidFill>
            <a:schemeClr val="bg2"/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73415C2-C013-874D-A8A4-7130A99EF9A6}"/>
              </a:ext>
            </a:extLst>
          </p:cNvPr>
          <p:cNvCxnSpPr>
            <a:cxnSpLocks/>
          </p:cNvCxnSpPr>
          <p:nvPr/>
        </p:nvCxnSpPr>
        <p:spPr>
          <a:xfrm>
            <a:off x="1263032" y="6435472"/>
            <a:ext cx="4631263" cy="0"/>
          </a:xfrm>
          <a:prstGeom prst="straightConnector1">
            <a:avLst/>
          </a:prstGeom>
          <a:ln>
            <a:prstDash val="sys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AB1DFD1-9BC5-7145-84EF-3201DF2CFC61}"/>
              </a:ext>
            </a:extLst>
          </p:cNvPr>
          <p:cNvCxnSpPr>
            <a:cxnSpLocks/>
          </p:cNvCxnSpPr>
          <p:nvPr/>
        </p:nvCxnSpPr>
        <p:spPr>
          <a:xfrm flipH="1">
            <a:off x="1263032" y="6571126"/>
            <a:ext cx="4564028" cy="0"/>
          </a:xfrm>
          <a:prstGeom prst="straightConnector1">
            <a:avLst/>
          </a:prstGeom>
          <a:ln>
            <a:solidFill>
              <a:srgbClr val="92D050"/>
            </a:solidFill>
            <a:prstDash val="solid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96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9" grpId="0" animBg="1"/>
      <p:bldP spid="40" grpId="0" animBg="1"/>
      <p:bldP spid="47" grpId="0" animBg="1"/>
      <p:bldP spid="48" grpId="0" animBg="1"/>
      <p:bldP spid="49" grpId="0" animBg="1"/>
      <p:bldP spid="52" grpId="0" animBg="1"/>
      <p:bldP spid="53" grpId="0" animBg="1"/>
      <p:bldP spid="57" grpId="0" animBg="1"/>
      <p:bldP spid="58" grpId="0" animBg="1"/>
      <p:bldP spid="62" grpId="0" animBg="1"/>
      <p:bldP spid="45" grpId="0" animBg="1"/>
      <p:bldP spid="54" grpId="0" animBg="1"/>
      <p:bldP spid="55" grpId="0" animBg="1"/>
      <p:bldP spid="59" grpId="0" animBg="1"/>
      <p:bldP spid="6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8959F7-AA75-554C-A7EA-EDB759FBF63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Let’s see some code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0A0A6A3E-B0BE-684D-A854-ED19E1B30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756" y="371511"/>
            <a:ext cx="8183759" cy="991998"/>
          </a:xfrm>
        </p:spPr>
        <p:txBody>
          <a:bodyPr/>
          <a:lstStyle/>
          <a:p>
            <a:r>
              <a:rPr lang="en-US" dirty="0"/>
              <a:t>COURSE SCHEDULING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82F9A5-08BA-444C-AA57-1289B5E06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1647" y="1808255"/>
            <a:ext cx="2698376" cy="36821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97410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085FA0-B776-2D46-83E0-FF7D3C27F7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  <a:p>
            <a:r>
              <a:rPr lang="en-US" dirty="0"/>
              <a:t>About this course: </a:t>
            </a:r>
          </a:p>
          <a:p>
            <a:pPr lvl="1"/>
            <a:r>
              <a:rPr lang="en-US" dirty="0"/>
              <a:t>Problem demo</a:t>
            </a:r>
          </a:p>
          <a:p>
            <a:pPr lvl="1"/>
            <a:r>
              <a:rPr lang="en-US" dirty="0"/>
              <a:t>Data Structures, Algorithms, and Discrete Mathematics</a:t>
            </a:r>
          </a:p>
          <a:p>
            <a:pPr lvl="1"/>
            <a:endParaRPr lang="en-US" dirty="0"/>
          </a:p>
          <a:p>
            <a:r>
              <a:rPr lang="en-US" dirty="0"/>
              <a:t>Working environment setup</a:t>
            </a:r>
          </a:p>
          <a:p>
            <a:pPr lvl="1"/>
            <a:r>
              <a:rPr lang="en-US" dirty="0"/>
              <a:t>IDE: Visual Studio, </a:t>
            </a:r>
            <a:r>
              <a:rPr lang="en-US" dirty="0" err="1"/>
              <a:t>Clion</a:t>
            </a:r>
            <a:r>
              <a:rPr lang="en-US" dirty="0"/>
              <a:t>, Vim, g++, </a:t>
            </a:r>
            <a:r>
              <a:rPr lang="en-US" dirty="0" err="1"/>
              <a:t>Makefile</a:t>
            </a:r>
            <a:r>
              <a:rPr lang="en-US" dirty="0"/>
              <a:t>, </a:t>
            </a:r>
            <a:r>
              <a:rPr lang="en-US" dirty="0" err="1"/>
              <a:t>CMake</a:t>
            </a:r>
            <a:endParaRPr lang="en-US" dirty="0"/>
          </a:p>
          <a:p>
            <a:pPr lvl="1"/>
            <a:r>
              <a:rPr lang="en-US" dirty="0"/>
              <a:t>Source control: Git, </a:t>
            </a:r>
            <a:r>
              <a:rPr lang="en-US" dirty="0" err="1"/>
              <a:t>github.com</a:t>
            </a:r>
            <a:endParaRPr lang="en-US" dirty="0"/>
          </a:p>
          <a:p>
            <a:pPr lvl="1"/>
            <a:r>
              <a:rPr lang="en-US" dirty="0"/>
              <a:t>Testing: </a:t>
            </a:r>
            <a:r>
              <a:rPr lang="en-US" dirty="0" err="1"/>
              <a:t>Googletest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C++ review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435572-CB32-9B4F-B2F7-714C791D8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12955235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</TotalTime>
  <Words>385</Words>
  <Application>Microsoft Macintosh PowerPoint</Application>
  <PresentationFormat>On-screen Show (4:3)</PresentationFormat>
  <Paragraphs>129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Encode Sans Normal Black</vt:lpstr>
      <vt:lpstr>Open Sans</vt:lpstr>
      <vt:lpstr>Open Sans Light</vt:lpstr>
      <vt:lpstr>Uni Sans Regular</vt:lpstr>
      <vt:lpstr>Arial</vt:lpstr>
      <vt:lpstr>Calibri</vt:lpstr>
      <vt:lpstr>Lucida Grande</vt:lpstr>
      <vt:lpstr>Custom Design</vt:lpstr>
      <vt:lpstr>1_Custom Design</vt:lpstr>
      <vt:lpstr>Data Structures, Algorithms, and Discrete Mathematics (1)</vt:lpstr>
      <vt:lpstr>Lecturer</vt:lpstr>
      <vt:lpstr>Here’s a problem</vt:lpstr>
      <vt:lpstr>COURSE SCHEDULING</vt:lpstr>
      <vt:lpstr>COURSE SCHEDULING</vt:lpstr>
      <vt:lpstr>COURSE SCHEDULING</vt:lpstr>
      <vt:lpstr>COURSE SCHEDULING</vt:lpstr>
      <vt:lpstr>COURSE SCHEDULING</vt:lpstr>
      <vt:lpstr>Agenda</vt:lpstr>
      <vt:lpstr>Course Objectives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Peng Du</cp:lastModifiedBy>
  <cp:revision>33</cp:revision>
  <cp:lastPrinted>2016-02-10T20:19:12Z</cp:lastPrinted>
  <dcterms:created xsi:type="dcterms:W3CDTF">2014-10-14T00:51:43Z</dcterms:created>
  <dcterms:modified xsi:type="dcterms:W3CDTF">2019-09-24T03:55:02Z</dcterms:modified>
</cp:coreProperties>
</file>